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91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6" r:id="rId3"/>
    <p:sldId id="277" r:id="rId4"/>
    <p:sldId id="294" r:id="rId5"/>
    <p:sldId id="295" r:id="rId6"/>
    <p:sldId id="296" r:id="rId7"/>
    <p:sldId id="297" r:id="rId8"/>
    <p:sldId id="282" r:id="rId9"/>
    <p:sldId id="298" r:id="rId10"/>
    <p:sldId id="299" r:id="rId11"/>
    <p:sldId id="293" r:id="rId12"/>
    <p:sldId id="300" r:id="rId13"/>
    <p:sldId id="301" r:id="rId14"/>
    <p:sldId id="302" r:id="rId15"/>
    <p:sldId id="303" r:id="rId16"/>
    <p:sldId id="304" r:id="rId17"/>
    <p:sldId id="292" r:id="rId18"/>
    <p:sldId id="305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8201"/>
    <a:srgbClr val="669900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CFCCE-257E-A94E-B817-D5215B929143}" type="datetimeFigureOut">
              <a:rPr lang="en-US" smtClean="0"/>
              <a:pPr/>
              <a:t>7/22/11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920B4-25AA-5F44-B238-447208DAA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743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5EA0-4933-1B44-914D-53B175EEED52}" type="datetimeFigureOut">
              <a:rPr lang="en-US" smtClean="0"/>
              <a:pPr/>
              <a:t>7/22/11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8B322-3B7B-7943-8AF3-4B226326AC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455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69807"/>
            <a:ext cx="7772400" cy="162962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7200" cap="none" spc="-80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308430"/>
            <a:ext cx="7772400" cy="1581418"/>
          </a:xfrm>
        </p:spPr>
        <p:txBody>
          <a:bodyPr>
            <a:normAutofit/>
          </a:bodyPr>
          <a:lstStyle>
            <a:lvl1pPr marL="0" indent="0" algn="l">
              <a:lnSpc>
                <a:spcPct val="70000"/>
              </a:lnSpc>
              <a:buNone/>
              <a:defRPr sz="2800" b="0" cap="none" spc="120" baseline="0">
                <a:solidFill>
                  <a:srgbClr val="578201"/>
                </a:solidFill>
                <a:latin typeface="+mn-lt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Hortonworks Inc. 2011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66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398838"/>
            <a:ext cx="7772400" cy="909637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95802" y="328730"/>
            <a:ext cx="3810000" cy="12319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Hortonworks Inc. 2011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855134" y="6378251"/>
            <a:ext cx="2133600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DBACA-B5F5-394C-AF1A-AF4F872C33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855134" y="6378251"/>
            <a:ext cx="2133600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DBACA-B5F5-394C-AF1A-AF4F872C33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785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8" y="152718"/>
            <a:ext cx="8041619" cy="1067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371601"/>
            <a:ext cx="8041619" cy="4856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  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78251"/>
            <a:ext cx="2082896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© Hortonworks Inc. 2011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66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28832" y="6238217"/>
            <a:ext cx="1724893" cy="56340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855134" y="6378251"/>
            <a:ext cx="2133600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DBACA-B5F5-394C-AF1A-AF4F872C33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 cap="none" spc="-60" baseline="0">
          <a:solidFill>
            <a:schemeClr val="tx1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600"/>
        </a:spcAft>
        <a:buFont typeface="Arial"/>
        <a:buChar char="•"/>
        <a:defRPr sz="2400" b="0" kern="1200">
          <a:solidFill>
            <a:schemeClr val="tx1"/>
          </a:solidFill>
          <a:latin typeface="Calibri"/>
          <a:ea typeface="+mn-ea"/>
          <a:cs typeface="Calibri"/>
        </a:defRPr>
      </a:lvl1pPr>
      <a:lvl2pPr marL="457200" indent="-182880" algn="l" defTabSz="914400" rtl="0" eaLnBrk="1" latinLnBrk="0" hangingPunct="1">
        <a:spcBef>
          <a:spcPct val="20000"/>
        </a:spcBef>
        <a:buClr>
          <a:srgbClr val="666666"/>
        </a:buClr>
        <a:buFont typeface="Lucida Grande"/>
        <a:buChar char="−"/>
        <a:defRPr sz="2000" kern="12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666666"/>
        </a:buClr>
        <a:buFont typeface="Wingdings" charset="2"/>
        <a:buChar char="ü"/>
        <a:defRPr sz="1800" kern="120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666666"/>
        </a:buClr>
        <a:buFont typeface="Arial" pitchFamily="34" charset="0"/>
        <a:buChar char="•"/>
        <a:defRPr sz="1800" kern="1200">
          <a:solidFill>
            <a:srgbClr val="000000"/>
          </a:solidFill>
          <a:latin typeface="Calibri"/>
          <a:ea typeface="+mn-ea"/>
          <a:cs typeface="Calibri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666666"/>
        </a:buClr>
        <a:buFont typeface="Arial" pitchFamily="34" charset="0"/>
        <a:buChar char="•"/>
        <a:defRPr sz="1800" kern="1200" baseline="0">
          <a:solidFill>
            <a:srgbClr val="000000"/>
          </a:solidFill>
          <a:latin typeface="Calibri"/>
          <a:ea typeface="+mn-ea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twitter.com/%23!/acmurthy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.yahoo.com/blogs/hadoop/posts/2011/02/mapreduce-nextgen/" TargetMode="External"/><Relationship Id="rId3" Type="http://schemas.openxmlformats.org/officeDocument/2006/relationships/hyperlink" Target="http://developer.yahoo.com/blogs/hadoop/posts/2011/02/mapreduce-nextgen-scheduler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twitter.com/%23!/acmurth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73903"/>
            <a:ext cx="7772400" cy="1360703"/>
          </a:xfrm>
        </p:spPr>
        <p:txBody>
          <a:bodyPr anchor="t"/>
          <a:lstStyle/>
          <a:p>
            <a:r>
              <a:rPr lang="en-US" sz="5200" dirty="0" smtClean="0"/>
              <a:t>Next Generation of </a:t>
            </a:r>
            <a:br>
              <a:rPr lang="en-US" sz="5200" dirty="0" smtClean="0"/>
            </a:br>
            <a:r>
              <a:rPr lang="en-US" sz="5200" dirty="0" smtClean="0"/>
              <a:t>Apache Hadoop </a:t>
            </a:r>
            <a:r>
              <a:rPr lang="en-US" sz="5200" dirty="0" err="1" smtClean="0"/>
              <a:t>MapReduce</a:t>
            </a:r>
            <a:r>
              <a:rPr lang="en-US" sz="5200" dirty="0" smtClean="0"/>
              <a:t>	</a:t>
            </a:r>
            <a:endParaRPr lang="en-US" sz="5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308429"/>
            <a:ext cx="7772400" cy="1963949"/>
          </a:xfrm>
        </p:spPr>
        <p:txBody>
          <a:bodyPr>
            <a:normAutofit fontScale="92500"/>
          </a:bodyPr>
          <a:lstStyle/>
          <a:p>
            <a:r>
              <a:rPr lang="en-US" sz="2595" dirty="0" err="1" smtClean="0">
                <a:solidFill>
                  <a:schemeClr val="tx1"/>
                </a:solidFill>
              </a:rPr>
              <a:t>Arun</a:t>
            </a:r>
            <a:r>
              <a:rPr lang="en-US" sz="2595" dirty="0" smtClean="0">
                <a:solidFill>
                  <a:schemeClr val="tx1"/>
                </a:solidFill>
              </a:rPr>
              <a:t> C. Murthy - </a:t>
            </a:r>
            <a:r>
              <a:rPr lang="en-US" sz="2595" dirty="0" err="1" smtClean="0">
                <a:solidFill>
                  <a:schemeClr val="tx1"/>
                </a:solidFill>
              </a:rPr>
              <a:t>Hortonworks</a:t>
            </a:r>
            <a:r>
              <a:rPr lang="en-US" sz="2595" dirty="0" smtClean="0">
                <a:solidFill>
                  <a:schemeClr val="tx1"/>
                </a:solidFill>
              </a:rPr>
              <a:t> Founder and Architect</a:t>
            </a:r>
          </a:p>
          <a:p>
            <a:r>
              <a:rPr lang="en-US" sz="1882" i="1" dirty="0" smtClean="0">
                <a:solidFill>
                  <a:schemeClr val="tx1"/>
                </a:solidFill>
                <a:hlinkClick r:id="rId2"/>
              </a:rPr>
              <a:t>@</a:t>
            </a:r>
            <a:r>
              <a:rPr lang="en-US" sz="1882" i="1" dirty="0" err="1" smtClean="0">
                <a:solidFill>
                  <a:schemeClr val="tx1"/>
                </a:solidFill>
                <a:hlinkClick r:id="rId2"/>
              </a:rPr>
              <a:t>acmurthy</a:t>
            </a:r>
            <a:r>
              <a:rPr lang="en-US" sz="1882" i="1" dirty="0" smtClean="0">
                <a:solidFill>
                  <a:schemeClr val="tx1"/>
                </a:solidFill>
              </a:rPr>
              <a:t> (</a:t>
            </a:r>
            <a:r>
              <a:rPr lang="en-US" sz="1882" i="1" dirty="0" smtClean="0"/>
              <a:t>@</a:t>
            </a:r>
            <a:r>
              <a:rPr lang="en-US" sz="1882" i="1" dirty="0" err="1" smtClean="0"/>
              <a:t>hortonworks</a:t>
            </a:r>
            <a:r>
              <a:rPr lang="en-US" sz="1882" i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2571" dirty="0" smtClean="0">
                <a:solidFill>
                  <a:schemeClr val="tx1"/>
                </a:solidFill>
              </a:rPr>
              <a:t>	</a:t>
            </a:r>
          </a:p>
          <a:p>
            <a:r>
              <a:rPr lang="en-US" sz="2595" dirty="0" smtClean="0"/>
              <a:t>Formerly Architect, </a:t>
            </a:r>
            <a:r>
              <a:rPr lang="en-US" sz="2595" dirty="0" err="1" smtClean="0"/>
              <a:t>MapReduce</a:t>
            </a:r>
            <a:r>
              <a:rPr lang="en-US" sz="2595" dirty="0" smtClean="0"/>
              <a:t> @ Yahoo!</a:t>
            </a:r>
          </a:p>
          <a:p>
            <a:r>
              <a:rPr lang="en-US" sz="2595" dirty="0" smtClean="0"/>
              <a:t>8 years @ Yahoo!</a:t>
            </a:r>
          </a:p>
          <a:p>
            <a:endParaRPr lang="en-US" sz="2065" i="1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/>
              <a:t>© Hortonworks Inc. 2011</a:t>
            </a:r>
            <a:endParaRPr lang="en-US" sz="1400" dirty="0"/>
          </a:p>
        </p:txBody>
      </p:sp>
      <p:sp>
        <p:nvSpPr>
          <p:cNvPr id="36" name="Footer Placeholder 4"/>
          <p:cNvSpPr txBox="1">
            <a:spLocks/>
          </p:cNvSpPr>
          <p:nvPr/>
        </p:nvSpPr>
        <p:spPr>
          <a:xfrm>
            <a:off x="6146704" y="6378251"/>
            <a:ext cx="2082896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June 29, 2011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1839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Improvements vis-à-vis current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Scalability </a:t>
            </a:r>
          </a:p>
          <a:p>
            <a:pPr lvl="1"/>
            <a:r>
              <a:rPr lang="en-US" dirty="0" smtClean="0"/>
              <a:t>Application life-cycle management is very expensive</a:t>
            </a:r>
          </a:p>
          <a:p>
            <a:pPr lvl="1"/>
            <a:r>
              <a:rPr lang="en-US" dirty="0" smtClean="0"/>
              <a:t>Partition resource management and application life-cycle management</a:t>
            </a:r>
          </a:p>
          <a:p>
            <a:pPr lvl="1"/>
            <a:r>
              <a:rPr lang="en-US" dirty="0" smtClean="0"/>
              <a:t>Application management is distributed</a:t>
            </a:r>
          </a:p>
          <a:p>
            <a:pPr lvl="1"/>
            <a:r>
              <a:rPr lang="en-US" dirty="0" smtClean="0"/>
              <a:t>Hardware trends - Currently run clusters of 4,000 machines</a:t>
            </a:r>
          </a:p>
          <a:p>
            <a:pPr lvl="2"/>
            <a:r>
              <a:rPr lang="en-US" dirty="0" smtClean="0"/>
              <a:t>6,000 2012 machines &gt; 12,000 2009 machines</a:t>
            </a:r>
          </a:p>
          <a:p>
            <a:pPr lvl="2"/>
            <a:r>
              <a:rPr lang="en-US" dirty="0" smtClean="0"/>
              <a:t>&lt;16+ cores, 48/96G, 24TB&gt; </a:t>
            </a:r>
            <a:r>
              <a:rPr lang="en-US" dirty="0" err="1" smtClean="0"/>
              <a:t>v/s</a:t>
            </a:r>
            <a:r>
              <a:rPr lang="en-US" dirty="0" smtClean="0"/>
              <a:t> &lt;8 cores, 16G, 4TB&gt;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Improvments</a:t>
            </a:r>
            <a:r>
              <a:rPr lang="en-US" dirty="0" smtClean="0"/>
              <a:t> vis-à-vis current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Fault Tolerance and Availability </a:t>
            </a:r>
          </a:p>
          <a:p>
            <a:pPr lvl="1"/>
            <a:r>
              <a:rPr lang="en-US" dirty="0" smtClean="0"/>
              <a:t>Resource Manager</a:t>
            </a:r>
          </a:p>
          <a:p>
            <a:pPr lvl="2"/>
            <a:r>
              <a:rPr lang="en-US" dirty="0" smtClean="0"/>
              <a:t>No single point of failure – state saved in </a:t>
            </a:r>
            <a:r>
              <a:rPr lang="en-US" dirty="0" err="1" smtClean="0"/>
              <a:t>ZooKeeper</a:t>
            </a:r>
            <a:endParaRPr lang="en-US" dirty="0" smtClean="0"/>
          </a:p>
          <a:p>
            <a:pPr lvl="2"/>
            <a:r>
              <a:rPr lang="en-US" dirty="0" smtClean="0"/>
              <a:t>Application Masters are restarted automatically on RM restart</a:t>
            </a:r>
          </a:p>
          <a:p>
            <a:pPr lvl="2"/>
            <a:r>
              <a:rPr lang="en-US" dirty="0" smtClean="0"/>
              <a:t>Applications continue to progress with existing resources during restart, new resources aren’t allocated</a:t>
            </a:r>
          </a:p>
          <a:p>
            <a:pPr lvl="1"/>
            <a:r>
              <a:rPr lang="en-US" dirty="0" smtClean="0"/>
              <a:t>Application Master</a:t>
            </a:r>
          </a:p>
          <a:p>
            <a:pPr lvl="2"/>
            <a:r>
              <a:rPr lang="en-US" dirty="0" smtClean="0"/>
              <a:t>Optional failover via application-specific checkpoint</a:t>
            </a:r>
          </a:p>
          <a:p>
            <a:pPr lvl="2"/>
            <a:r>
              <a:rPr lang="en-US" dirty="0" err="1" smtClean="0"/>
              <a:t>MapReduce</a:t>
            </a:r>
            <a:r>
              <a:rPr lang="en-US" dirty="0" smtClean="0"/>
              <a:t> applications pick up where they left off via state saved in HDFS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Improvements vis-à-vis current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Wire Compatibility </a:t>
            </a:r>
          </a:p>
          <a:p>
            <a:pPr lvl="1"/>
            <a:r>
              <a:rPr lang="en-US" dirty="0" smtClean="0"/>
              <a:t>Protocols are wire-compatible</a:t>
            </a:r>
          </a:p>
          <a:p>
            <a:pPr lvl="1"/>
            <a:r>
              <a:rPr lang="en-US" dirty="0" smtClean="0"/>
              <a:t>Old clients can talk to new servers</a:t>
            </a:r>
          </a:p>
          <a:p>
            <a:pPr lvl="1"/>
            <a:r>
              <a:rPr lang="en-US" dirty="0" smtClean="0"/>
              <a:t>Rolling upgrades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Improvements vis-à-vis current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Innovation and Agility</a:t>
            </a:r>
          </a:p>
          <a:p>
            <a:pPr lvl="1"/>
            <a:r>
              <a:rPr lang="en-US" dirty="0" err="1" smtClean="0"/>
              <a:t>MapReduce</a:t>
            </a:r>
            <a:r>
              <a:rPr lang="en-US" dirty="0" smtClean="0"/>
              <a:t> now becomes a user-land library</a:t>
            </a:r>
          </a:p>
          <a:p>
            <a:pPr lvl="1"/>
            <a:r>
              <a:rPr lang="en-US" dirty="0" smtClean="0"/>
              <a:t>Multiple versions of </a:t>
            </a:r>
            <a:r>
              <a:rPr lang="en-US" dirty="0" err="1" smtClean="0"/>
              <a:t>MapReduce</a:t>
            </a:r>
            <a:r>
              <a:rPr lang="en-US" dirty="0" smtClean="0"/>
              <a:t> can run in the same cluster (a la Apache Pig)</a:t>
            </a:r>
          </a:p>
          <a:p>
            <a:pPr lvl="2"/>
            <a:r>
              <a:rPr lang="en-US" dirty="0" smtClean="0"/>
              <a:t>Faster deployment cycles for improvements</a:t>
            </a:r>
          </a:p>
          <a:p>
            <a:pPr lvl="1"/>
            <a:r>
              <a:rPr lang="en-US" dirty="0" smtClean="0"/>
              <a:t>Customers upgrade </a:t>
            </a:r>
            <a:r>
              <a:rPr lang="en-US" dirty="0" err="1" smtClean="0"/>
              <a:t>MapReduce</a:t>
            </a:r>
            <a:r>
              <a:rPr lang="en-US" dirty="0" smtClean="0"/>
              <a:t> versions on </a:t>
            </a:r>
            <a:r>
              <a:rPr lang="en-US" b="1" dirty="0" smtClean="0"/>
              <a:t>their </a:t>
            </a:r>
            <a:r>
              <a:rPr lang="en-US" dirty="0" smtClean="0"/>
              <a:t>schedule</a:t>
            </a:r>
          </a:p>
          <a:p>
            <a:pPr lvl="1"/>
            <a:r>
              <a:rPr lang="en-US" dirty="0" smtClean="0"/>
              <a:t>Users can customize </a:t>
            </a:r>
            <a:r>
              <a:rPr lang="en-US" dirty="0" err="1" smtClean="0"/>
              <a:t>MapReduce</a:t>
            </a:r>
            <a:r>
              <a:rPr lang="en-US" dirty="0" smtClean="0"/>
              <a:t> e.g. HOP without affecting everyone!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Improvements vis-à-vis current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Utilization</a:t>
            </a:r>
          </a:p>
          <a:p>
            <a:pPr lvl="1"/>
            <a:r>
              <a:rPr lang="en-US" dirty="0" smtClean="0"/>
              <a:t>Generic resource model </a:t>
            </a:r>
          </a:p>
          <a:p>
            <a:pPr lvl="2"/>
            <a:r>
              <a:rPr lang="en-US" dirty="0" smtClean="0"/>
              <a:t>Memory</a:t>
            </a:r>
          </a:p>
          <a:p>
            <a:pPr lvl="2"/>
            <a:r>
              <a:rPr lang="en-US" dirty="0" smtClean="0"/>
              <a:t>CPU</a:t>
            </a:r>
          </a:p>
          <a:p>
            <a:pPr lvl="2"/>
            <a:r>
              <a:rPr lang="en-US" dirty="0" smtClean="0"/>
              <a:t>Disk b/w</a:t>
            </a:r>
          </a:p>
          <a:p>
            <a:pPr lvl="2"/>
            <a:r>
              <a:rPr lang="en-US" dirty="0" smtClean="0"/>
              <a:t>Network b/w</a:t>
            </a:r>
          </a:p>
          <a:p>
            <a:pPr lvl="1"/>
            <a:r>
              <a:rPr lang="en-US" dirty="0" smtClean="0"/>
              <a:t>Remove fixed partition of map and reduce slots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Improvements vis-à-vis current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Support for programming paradigms other than </a:t>
            </a:r>
            <a:r>
              <a:rPr lang="en-US" dirty="0" err="1" smtClean="0"/>
              <a:t>MapReduce</a:t>
            </a:r>
            <a:endParaRPr lang="en-US" dirty="0" smtClean="0"/>
          </a:p>
          <a:p>
            <a:pPr lvl="1"/>
            <a:r>
              <a:rPr lang="en-US" dirty="0" smtClean="0"/>
              <a:t>MPI</a:t>
            </a:r>
          </a:p>
          <a:p>
            <a:pPr lvl="1"/>
            <a:r>
              <a:rPr lang="en-US" dirty="0" smtClean="0"/>
              <a:t>Master-Worker</a:t>
            </a:r>
          </a:p>
          <a:p>
            <a:pPr lvl="1"/>
            <a:r>
              <a:rPr lang="en-US" dirty="0" smtClean="0"/>
              <a:t>Machine Learning</a:t>
            </a:r>
          </a:p>
          <a:p>
            <a:pPr lvl="1"/>
            <a:r>
              <a:rPr lang="en-US" dirty="0" smtClean="0"/>
              <a:t>Iterative processing</a:t>
            </a:r>
          </a:p>
          <a:p>
            <a:pPr lvl="1"/>
            <a:r>
              <a:rPr lang="en-US" dirty="0" smtClean="0"/>
              <a:t>Enabled by allowing use of paradigm-specific Application Master</a:t>
            </a:r>
          </a:p>
          <a:p>
            <a:pPr lvl="1"/>
            <a:r>
              <a:rPr lang="en-US" dirty="0" smtClean="0"/>
              <a:t>Run all on the same Hadoop cluster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.Next takes Hadoop to the next level</a:t>
            </a:r>
          </a:p>
          <a:p>
            <a:pPr lvl="1"/>
            <a:r>
              <a:rPr lang="en-US" dirty="0" smtClean="0"/>
              <a:t>Scale-out even further</a:t>
            </a:r>
          </a:p>
          <a:p>
            <a:pPr lvl="1"/>
            <a:r>
              <a:rPr lang="en-US" dirty="0" smtClean="0"/>
              <a:t>High availability</a:t>
            </a:r>
          </a:p>
          <a:p>
            <a:pPr lvl="1"/>
            <a:r>
              <a:rPr lang="en-US" dirty="0" smtClean="0"/>
              <a:t>Cluster Utilization </a:t>
            </a:r>
          </a:p>
          <a:p>
            <a:pPr lvl="1"/>
            <a:r>
              <a:rPr lang="en-US" dirty="0" smtClean="0"/>
              <a:t>Support for paradigms other than </a:t>
            </a:r>
            <a:r>
              <a:rPr lang="en-US" dirty="0" err="1" smtClean="0"/>
              <a:t>MapReduce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– </a:t>
            </a:r>
            <a:r>
              <a:rPr lang="en-US" dirty="0" smtClean="0"/>
              <a:t>July,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 complete</a:t>
            </a:r>
          </a:p>
          <a:p>
            <a:r>
              <a:rPr lang="en-US" dirty="0" smtClean="0"/>
              <a:t>Rigorous testing cycle underway</a:t>
            </a:r>
          </a:p>
          <a:p>
            <a:pPr lvl="1"/>
            <a:r>
              <a:rPr lang="en-US" dirty="0" smtClean="0"/>
              <a:t>Scale testing at ~500 nodes</a:t>
            </a:r>
          </a:p>
          <a:p>
            <a:pPr lvl="2"/>
            <a:r>
              <a:rPr lang="en-US" dirty="0" smtClean="0"/>
              <a:t>Sort/Scan/Shuffle benchmarks</a:t>
            </a:r>
          </a:p>
          <a:p>
            <a:pPr lvl="2"/>
            <a:r>
              <a:rPr lang="en-US" dirty="0" smtClean="0"/>
              <a:t>GridMixV3!</a:t>
            </a:r>
          </a:p>
          <a:p>
            <a:pPr lvl="1"/>
            <a:r>
              <a:rPr lang="en-US" dirty="0" smtClean="0"/>
              <a:t>Integration testing</a:t>
            </a:r>
          </a:p>
          <a:p>
            <a:pPr lvl="2"/>
            <a:r>
              <a:rPr lang="en-US" dirty="0" smtClean="0"/>
              <a:t>Pig integration complete!</a:t>
            </a:r>
          </a:p>
          <a:p>
            <a:r>
              <a:rPr lang="en-US" dirty="0" smtClean="0"/>
              <a:t>Coming in the next release of Apache Hadoop!</a:t>
            </a:r>
          </a:p>
          <a:p>
            <a:r>
              <a:rPr lang="en-US" dirty="0" smtClean="0"/>
              <a:t>Beta deployments of next release of Apache Hadoop at Yahoo! in Q4, 2011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00025"/>
            <a:ext cx="8041619" cy="4856498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1600" dirty="0" smtClean="0">
                <a:hlinkClick r:id="rId2"/>
              </a:rPr>
              <a:t>http://developer.yahoo.com/blogs/hadoop/posts/2011/02/mapreduce-nextgen</a:t>
            </a:r>
            <a:r>
              <a:rPr lang="en-US" sz="1600" dirty="0" smtClean="0">
                <a:hlinkClick r:id="rId2"/>
              </a:rPr>
              <a:t>/</a:t>
            </a:r>
            <a:endParaRPr lang="en-US" sz="1600" dirty="0" smtClean="0"/>
          </a:p>
          <a:p>
            <a:pPr algn="ctr">
              <a:buNone/>
            </a:pPr>
            <a:r>
              <a:rPr lang="en-US" sz="1600" dirty="0">
                <a:hlinkClick r:id="rId3"/>
              </a:rPr>
              <a:t>http://developer.yahoo.com/blogs/hadoop/posts/2011/02/mapreduce-</a:t>
            </a:r>
            <a:r>
              <a:rPr lang="en-US" sz="1600" dirty="0" smtClean="0">
                <a:hlinkClick r:id="rId3"/>
              </a:rPr>
              <a:t>nextgen-scheduler/</a:t>
            </a:r>
            <a:endParaRPr lang="en-US" sz="1600" dirty="0"/>
          </a:p>
          <a:p>
            <a:pPr algn="ctr">
              <a:buNone/>
            </a:pP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57200" y="1754865"/>
            <a:ext cx="7772400" cy="303079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Thank You</a:t>
            </a:r>
            <a:r>
              <a:rPr lang="en-US" sz="4200" dirty="0" smtClean="0"/>
              <a:t>.</a:t>
            </a:r>
            <a:br>
              <a:rPr lang="en-US" sz="4200" dirty="0" smtClean="0"/>
            </a:br>
            <a:r>
              <a:rPr lang="en-US" sz="1800" i="1" dirty="0" smtClean="0">
                <a:hlinkClick r:id="rId2"/>
              </a:rPr>
              <a:t>@</a:t>
            </a:r>
            <a:r>
              <a:rPr lang="en-US" sz="1800" i="1" dirty="0" err="1" smtClean="0">
                <a:hlinkClick r:id="rId2"/>
              </a:rPr>
              <a:t>acmurthy</a:t>
            </a:r>
            <a:endParaRPr lang="en-US" sz="1800" i="1" dirty="0">
              <a:solidFill>
                <a:srgbClr val="FF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429000" cy="283845"/>
          </a:xfrm>
        </p:spPr>
        <p:txBody>
          <a:bodyPr/>
          <a:lstStyle/>
          <a:p>
            <a:r>
              <a:rPr lang="en-US" dirty="0" smtClean="0"/>
              <a:t>© Hortonworks Inc.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637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Hello! I’m </a:t>
            </a:r>
            <a:r>
              <a:rPr lang="en-US" dirty="0" err="1" smtClean="0"/>
              <a:t>Arun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Architect &amp; Lead, Apache Hadoop MapReduce Development Team at </a:t>
            </a:r>
            <a:r>
              <a:rPr lang="en-US" dirty="0" err="1" smtClean="0"/>
              <a:t>Hortonworks</a:t>
            </a:r>
            <a:r>
              <a:rPr lang="en-US" dirty="0" smtClean="0"/>
              <a:t> (formerly at Yahoo!)</a:t>
            </a:r>
          </a:p>
          <a:p>
            <a:pPr lvl="0"/>
            <a:r>
              <a:rPr lang="en-US" dirty="0" smtClean="0"/>
              <a:t>Apache Hadoop Committer and Member of PMC</a:t>
            </a:r>
          </a:p>
          <a:p>
            <a:pPr lvl="1"/>
            <a:r>
              <a:rPr lang="en-US" dirty="0" smtClean="0"/>
              <a:t>Full-time contributor to Apache Hadoop since early 2006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Hadoop MapReduce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4648200" cy="4800600"/>
          </a:xfrm>
        </p:spPr>
        <p:txBody>
          <a:bodyPr/>
          <a:lstStyle/>
          <a:p>
            <a:pPr lvl="0"/>
            <a:r>
              <a:rPr lang="en-US" dirty="0" smtClean="0"/>
              <a:t>JobTracker</a:t>
            </a:r>
          </a:p>
          <a:p>
            <a:pPr lvl="1"/>
            <a:r>
              <a:rPr lang="en-US" dirty="0" smtClean="0"/>
              <a:t>Manages cluster resources and job scheduling</a:t>
            </a:r>
          </a:p>
          <a:p>
            <a:r>
              <a:rPr lang="en-US" dirty="0" smtClean="0"/>
              <a:t>TaskTracker</a:t>
            </a:r>
          </a:p>
          <a:p>
            <a:pPr lvl="1"/>
            <a:r>
              <a:rPr lang="en-US" dirty="0" smtClean="0"/>
              <a:t>Per-node agent</a:t>
            </a:r>
          </a:p>
          <a:p>
            <a:pPr lvl="1"/>
            <a:r>
              <a:rPr lang="en-US" dirty="0" smtClean="0"/>
              <a:t>Manage tasks</a:t>
            </a:r>
          </a:p>
          <a:p>
            <a:pPr lvl="1"/>
            <a:endParaRPr lang="en-US" dirty="0"/>
          </a:p>
        </p:txBody>
      </p:sp>
      <p:pic>
        <p:nvPicPr>
          <p:cNvPr id="4" name="Picture 6" descr="MapReduceProcesses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2209800"/>
            <a:ext cx="4605338" cy="3744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Maximum Cluster size – 4,000 nodes</a:t>
            </a:r>
          </a:p>
          <a:p>
            <a:pPr lvl="1"/>
            <a:r>
              <a:rPr lang="en-US" dirty="0" smtClean="0"/>
              <a:t>Maximum concurrent tasks – 40,000</a:t>
            </a:r>
          </a:p>
          <a:p>
            <a:pPr lvl="1"/>
            <a:r>
              <a:rPr lang="en-US" dirty="0" smtClean="0"/>
              <a:t>Coarse synchronization in JobTracker</a:t>
            </a:r>
          </a:p>
          <a:p>
            <a:r>
              <a:rPr lang="en-US" dirty="0" smtClean="0"/>
              <a:t>Single point of failure	</a:t>
            </a:r>
          </a:p>
          <a:p>
            <a:pPr lvl="1"/>
            <a:r>
              <a:rPr lang="en-US" dirty="0" smtClean="0"/>
              <a:t>Failure kills all queued and running jobs</a:t>
            </a:r>
          </a:p>
          <a:p>
            <a:pPr lvl="1"/>
            <a:r>
              <a:rPr lang="en-US" dirty="0" smtClean="0"/>
              <a:t>Jobs need to be re-submitted by users</a:t>
            </a:r>
          </a:p>
          <a:p>
            <a:r>
              <a:rPr lang="en-US" dirty="0" smtClean="0"/>
              <a:t>Restart is very tricky due to complex state</a:t>
            </a:r>
          </a:p>
          <a:p>
            <a:r>
              <a:rPr lang="en-US" dirty="0" smtClean="0"/>
              <a:t>Hard partition of resources into map and reduce slots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Lacks support for alternate paradigms</a:t>
            </a:r>
          </a:p>
          <a:p>
            <a:pPr lvl="1"/>
            <a:r>
              <a:rPr lang="en-US" dirty="0" smtClean="0"/>
              <a:t>Iterative applications implemented using </a:t>
            </a:r>
            <a:r>
              <a:rPr lang="en-US" dirty="0" err="1" smtClean="0"/>
              <a:t>MapReduce</a:t>
            </a:r>
            <a:r>
              <a:rPr lang="en-US" dirty="0" smtClean="0"/>
              <a:t> are 10x slower. </a:t>
            </a:r>
          </a:p>
          <a:p>
            <a:pPr lvl="1"/>
            <a:r>
              <a:rPr lang="en-US" dirty="0" smtClean="0"/>
              <a:t>Example: K-Means, </a:t>
            </a:r>
            <a:r>
              <a:rPr lang="en-US" dirty="0" err="1" smtClean="0"/>
              <a:t>PageRank</a:t>
            </a:r>
            <a:endParaRPr lang="en-US" dirty="0" smtClean="0"/>
          </a:p>
          <a:p>
            <a:r>
              <a:rPr lang="en-US" dirty="0" smtClean="0"/>
              <a:t>Lack of wire-compatible protocols </a:t>
            </a:r>
          </a:p>
          <a:p>
            <a:pPr lvl="1"/>
            <a:r>
              <a:rPr lang="en-US" dirty="0" smtClean="0"/>
              <a:t>Client and cluster must be of same version</a:t>
            </a:r>
          </a:p>
          <a:p>
            <a:pPr lvl="1"/>
            <a:r>
              <a:rPr lang="en-US" dirty="0" smtClean="0"/>
              <a:t>Applications and workflows cannot migrate to different clusters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Reliability</a:t>
            </a:r>
          </a:p>
          <a:p>
            <a:pPr lvl="0"/>
            <a:r>
              <a:rPr lang="en-US" dirty="0" smtClean="0"/>
              <a:t>Availability</a:t>
            </a:r>
          </a:p>
          <a:p>
            <a:pPr lvl="0"/>
            <a:r>
              <a:rPr lang="en-US" dirty="0" smtClean="0"/>
              <a:t>Scalability - Clusters of 6,000-10,000 machines</a:t>
            </a:r>
          </a:p>
          <a:p>
            <a:pPr lvl="1"/>
            <a:r>
              <a:rPr lang="en-US" dirty="0" smtClean="0"/>
              <a:t>Each machine with 16 cores, 48G/96G RAM, 24TB/36TB disks</a:t>
            </a:r>
          </a:p>
          <a:p>
            <a:pPr lvl="1"/>
            <a:r>
              <a:rPr lang="en-US" dirty="0" smtClean="0"/>
              <a:t>100,000+ concurrent tasks</a:t>
            </a:r>
          </a:p>
          <a:p>
            <a:pPr lvl="1"/>
            <a:r>
              <a:rPr lang="en-US" dirty="0" smtClean="0"/>
              <a:t>10,000 concurrent jobs</a:t>
            </a:r>
          </a:p>
          <a:p>
            <a:pPr lvl="0"/>
            <a:r>
              <a:rPr lang="en-US" dirty="0" smtClean="0"/>
              <a:t>Wire Compatibility</a:t>
            </a:r>
          </a:p>
          <a:p>
            <a:pPr lvl="0"/>
            <a:r>
              <a:rPr lang="en-US" dirty="0" smtClean="0"/>
              <a:t>Agility &amp; Evolution – Ability for customers to control upgrades to the grid software stack.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Centre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Split up the two major functions of JobTracker</a:t>
            </a:r>
          </a:p>
          <a:p>
            <a:pPr lvl="1"/>
            <a:r>
              <a:rPr lang="en-US" dirty="0" smtClean="0"/>
              <a:t>Cluster resource management</a:t>
            </a:r>
          </a:p>
          <a:p>
            <a:pPr lvl="1"/>
            <a:r>
              <a:rPr lang="en-US" dirty="0" smtClean="0"/>
              <a:t>Application life-cycle management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 becomes </a:t>
            </a:r>
            <a:r>
              <a:rPr lang="en-US" b="1" dirty="0" smtClean="0"/>
              <a:t>user-land</a:t>
            </a:r>
            <a:r>
              <a:rPr lang="en-US" dirty="0" smtClean="0"/>
              <a:t> library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pic>
        <p:nvPicPr>
          <p:cNvPr id="4" name="Content Placeholder 3" descr="YarnProcesses1.pdf"/>
          <p:cNvPicPr>
            <a:picLocks noGrp="1" noChangeAspect="1"/>
          </p:cNvPicPr>
          <p:nvPr>
            <p:ph idx="1"/>
          </p:nvPr>
        </p:nvPicPr>
        <p:blipFill>
          <a:blip r:embed="rId2"/>
          <a:srcRect l="-13841" r="-13841"/>
          <a:stretch>
            <a:fillRect/>
          </a:stretch>
        </p:blipFill>
        <p:spPr>
          <a:xfrm>
            <a:off x="685800" y="1336528"/>
            <a:ext cx="7772400" cy="4800600"/>
          </a:xfrm>
        </p:spPr>
      </p:pic>
      <p:pic>
        <p:nvPicPr>
          <p:cNvPr id="8" name="Picture 7" descr="YarnProcesses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4116" y="1298428"/>
            <a:ext cx="6183984" cy="4876800"/>
          </a:xfrm>
          <a:prstGeom prst="rect">
            <a:avLst/>
          </a:prstGeom>
        </p:spPr>
      </p:pic>
      <p:pic>
        <p:nvPicPr>
          <p:cNvPr id="9" name="Content Placeholder 3" descr="YarnProcesses3.pdf"/>
          <p:cNvPicPr>
            <a:picLocks noChangeAspect="1"/>
          </p:cNvPicPr>
          <p:nvPr/>
        </p:nvPicPr>
        <p:blipFill>
          <a:blip r:embed="rId4"/>
          <a:srcRect l="-13841" r="-13841"/>
          <a:stretch>
            <a:fillRect/>
          </a:stretch>
        </p:blipFill>
        <p:spPr bwMode="auto">
          <a:xfrm>
            <a:off x="613229" y="1293240"/>
            <a:ext cx="7895771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 Manager</a:t>
            </a:r>
          </a:p>
          <a:p>
            <a:pPr lvl="1"/>
            <a:r>
              <a:rPr lang="en-US" dirty="0" smtClean="0"/>
              <a:t>Global resource scheduler</a:t>
            </a:r>
          </a:p>
          <a:p>
            <a:pPr lvl="1"/>
            <a:r>
              <a:rPr lang="en-US" dirty="0" smtClean="0"/>
              <a:t>Hierarchical queues</a:t>
            </a:r>
          </a:p>
          <a:p>
            <a:r>
              <a:rPr lang="en-US" dirty="0" smtClean="0"/>
              <a:t>Node Manager</a:t>
            </a:r>
          </a:p>
          <a:p>
            <a:pPr lvl="1"/>
            <a:r>
              <a:rPr lang="en-US" dirty="0" smtClean="0"/>
              <a:t>Per-machine agent</a:t>
            </a:r>
          </a:p>
          <a:p>
            <a:pPr lvl="1"/>
            <a:r>
              <a:rPr lang="en-US" dirty="0" smtClean="0"/>
              <a:t>Manages the life-cycle of container</a:t>
            </a:r>
          </a:p>
          <a:p>
            <a:pPr lvl="1"/>
            <a:r>
              <a:rPr lang="en-US" dirty="0" smtClean="0"/>
              <a:t>Container resource monitoring</a:t>
            </a:r>
          </a:p>
          <a:p>
            <a:r>
              <a:rPr lang="en-US" dirty="0" smtClean="0"/>
              <a:t>Application Master</a:t>
            </a:r>
          </a:p>
          <a:p>
            <a:pPr lvl="1"/>
            <a:r>
              <a:rPr lang="en-US" dirty="0" smtClean="0"/>
              <a:t>Per-application</a:t>
            </a:r>
          </a:p>
          <a:p>
            <a:pPr lvl="1"/>
            <a:r>
              <a:rPr lang="en-US" dirty="0" smtClean="0"/>
              <a:t>Manages application scheduling and task execution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MapReduce</a:t>
            </a:r>
            <a:r>
              <a:rPr lang="en-US" dirty="0" smtClean="0"/>
              <a:t> Application Master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rton_templat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horton_template.potx</Template>
  <TotalTime>87</TotalTime>
  <Words>775</Words>
  <Application>Microsoft Macintosh PowerPoint</Application>
  <PresentationFormat>On-screen Show (4:3)</PresentationFormat>
  <Paragraphs>158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horton_template</vt:lpstr>
      <vt:lpstr>Next Generation of  Apache Hadoop MapReduce </vt:lpstr>
      <vt:lpstr>Hello! I’m Arun…</vt:lpstr>
      <vt:lpstr>Hadoop MapReduce Today</vt:lpstr>
      <vt:lpstr>Current Limitations</vt:lpstr>
      <vt:lpstr>Current Limitations</vt:lpstr>
      <vt:lpstr>Requirements</vt:lpstr>
      <vt:lpstr>Design Centre</vt:lpstr>
      <vt:lpstr>Architecture</vt:lpstr>
      <vt:lpstr>Architecture</vt:lpstr>
      <vt:lpstr> Improvements vis-à-vis current MapReduce</vt:lpstr>
      <vt:lpstr>Improvments vis-à-vis current MapReduce</vt:lpstr>
      <vt:lpstr> Improvements vis-à-vis current MapReduce</vt:lpstr>
      <vt:lpstr> Improvements vis-à-vis current MapReduce</vt:lpstr>
      <vt:lpstr> Improvements vis-à-vis current MapReduce</vt:lpstr>
      <vt:lpstr> Improvements vis-à-vis current MapReduce</vt:lpstr>
      <vt:lpstr>Summary</vt:lpstr>
      <vt:lpstr>Status – July, 2011</vt:lpstr>
      <vt:lpstr>Questions?</vt:lpstr>
      <vt:lpstr>Thank You. @acmurthy</vt:lpstr>
    </vt:vector>
  </TitlesOfParts>
  <Company>Yahoo!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NextGen MapReduce </dc:title>
  <dc:creator>Arun Murthy</dc:creator>
  <cp:lastModifiedBy>Arun Murthy</cp:lastModifiedBy>
  <cp:revision>71</cp:revision>
  <dcterms:created xsi:type="dcterms:W3CDTF">2011-06-28T18:56:27Z</dcterms:created>
  <dcterms:modified xsi:type="dcterms:W3CDTF">2011-07-22T21:08:18Z</dcterms:modified>
</cp:coreProperties>
</file>